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2" r:id="rId5"/>
    <p:sldId id="295" r:id="rId6"/>
    <p:sldId id="296" r:id="rId7"/>
    <p:sldId id="28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293" r:id="rId18"/>
    <p:sldId id="288" r:id="rId19"/>
    <p:sldId id="291" r:id="rId20"/>
    <p:sldId id="289" r:id="rId21"/>
    <p:sldId id="292" r:id="rId22"/>
    <p:sldId id="306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F0F8"/>
    <a:srgbClr val="F37339"/>
    <a:srgbClr val="262626"/>
    <a:srgbClr val="465359"/>
    <a:srgbClr val="266C49"/>
    <a:srgbClr val="19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2CF4B-C709-4374-85C3-206EE07D97B1}" v="4" dt="2022-04-08T03:26:42.119"/>
    <p1510:client id="{2149EAEE-1DA9-41E2-A5E8-4849707B28C9}" v="33" dt="2022-04-08T02:24:51.238"/>
    <p1510:client id="{313DFECE-B210-4838-9587-04372B3D1D49}" v="5" dt="2022-04-08T04:40:19.621"/>
    <p1510:client id="{3BFA3DFD-824E-4CE3-BE52-ABE993F29A27}" v="15" dt="2022-04-08T01:06:08.636"/>
    <p1510:client id="{6B03A4F5-3E48-49D5-A413-12089869206D}" v="38" dt="2022-04-08T04:07:24.523"/>
    <p1510:client id="{7E306EA1-21C2-4A88-8B05-D763676E240D}" v="887" dt="2022-04-08T02:44:01.743"/>
    <p1510:client id="{AB7724EB-D544-4271-B906-99007EBE3BFF}" v="124" dt="2022-04-08T01:52:45.029"/>
    <p1510:client id="{B3C3DDCD-45EC-4234-9718-A3EDB3C06310}" v="4" dt="2022-04-09T02:19:57.577"/>
    <p1510:client id="{B9FB7EC7-A7B5-4669-8462-B80AB54FF5BD}" v="19" dt="2022-04-08T01:23:44.937"/>
    <p1510:client id="{CF7CA353-868B-42DD-96BC-38D29342D0AB}" v="28" dt="2022-04-08T04:48:00.878"/>
    <p1510:client id="{F8A74872-AC64-45A9-995C-AC4D3D975E77}" v="7" dt="2022-04-08T04:43:24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B76AD-A807-4CB4-ABC6-8DA872B020A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1151EA-85AA-46C9-B259-28108D3B9D84}">
      <dgm:prSet/>
      <dgm:spPr/>
      <dgm:t>
        <a:bodyPr/>
        <a:lstStyle/>
        <a:p>
          <a:r>
            <a:rPr lang="en-US"/>
            <a:t>It is common sense that people are more likely to stay at home or drive long distance during the holidays</a:t>
          </a:r>
          <a:endParaRPr lang="zh-CN"/>
        </a:p>
      </dgm:t>
    </dgm:pt>
    <dgm:pt modelId="{56FCC72D-8AD0-4EB8-B399-AF78C84B858E}" type="parTrans" cxnId="{F2F79C08-1985-4A02-9F69-36C8B3D669EF}">
      <dgm:prSet/>
      <dgm:spPr/>
      <dgm:t>
        <a:bodyPr/>
        <a:lstStyle/>
        <a:p>
          <a:endParaRPr lang="zh-CN" altLang="en-US"/>
        </a:p>
      </dgm:t>
    </dgm:pt>
    <dgm:pt modelId="{24264DA1-DD4B-4642-BE8B-E8DCDBE40DCD}" type="sibTrans" cxnId="{F2F79C08-1985-4A02-9F69-36C8B3D669EF}">
      <dgm:prSet/>
      <dgm:spPr/>
      <dgm:t>
        <a:bodyPr/>
        <a:lstStyle/>
        <a:p>
          <a:endParaRPr lang="zh-CN" altLang="en-US"/>
        </a:p>
      </dgm:t>
    </dgm:pt>
    <dgm:pt modelId="{5CB6CAFF-1D0E-4CFD-A4C7-1D3321C14D45}">
      <dgm:prSet/>
      <dgm:spPr/>
      <dgm:t>
        <a:bodyPr/>
        <a:lstStyle/>
        <a:p>
          <a:r>
            <a:rPr lang="en-US"/>
            <a:t>So, Will the holiday have an impact on the number of bicycle needed? </a:t>
          </a:r>
          <a:endParaRPr lang="zh-CN"/>
        </a:p>
      </dgm:t>
    </dgm:pt>
    <dgm:pt modelId="{14BDB81F-2CB2-46C7-9746-1BC6EB59C4D3}" type="parTrans" cxnId="{EA089EBE-CC2F-44BF-BF43-E4CD13ABA5C5}">
      <dgm:prSet/>
      <dgm:spPr/>
      <dgm:t>
        <a:bodyPr/>
        <a:lstStyle/>
        <a:p>
          <a:endParaRPr lang="zh-CN" altLang="en-US"/>
        </a:p>
      </dgm:t>
    </dgm:pt>
    <dgm:pt modelId="{33573B64-A791-4D91-B457-8B194306941E}" type="sibTrans" cxnId="{EA089EBE-CC2F-44BF-BF43-E4CD13ABA5C5}">
      <dgm:prSet/>
      <dgm:spPr/>
      <dgm:t>
        <a:bodyPr/>
        <a:lstStyle/>
        <a:p>
          <a:endParaRPr lang="zh-CN" altLang="en-US"/>
        </a:p>
      </dgm:t>
    </dgm:pt>
    <dgm:pt modelId="{319AC78D-F840-4A05-A50D-F99B2AF7A8FB}" type="pres">
      <dgm:prSet presAssocID="{EA8B76AD-A807-4CB4-ABC6-8DA872B020A4}" presName="linearFlow" presStyleCnt="0">
        <dgm:presLayoutVars>
          <dgm:dir/>
          <dgm:resizeHandles val="exact"/>
        </dgm:presLayoutVars>
      </dgm:prSet>
      <dgm:spPr/>
    </dgm:pt>
    <dgm:pt modelId="{B829E6C5-370A-41AB-B134-C9200B72DC41}" type="pres">
      <dgm:prSet presAssocID="{641151EA-85AA-46C9-B259-28108D3B9D84}" presName="composite" presStyleCnt="0"/>
      <dgm:spPr/>
    </dgm:pt>
    <dgm:pt modelId="{397323A7-8A4A-493E-A31E-1B2DDE865562}" type="pres">
      <dgm:prSet presAssocID="{641151EA-85AA-46C9-B259-28108D3B9D84}" presName="imgShp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8408DFCB-B27F-4BDB-BD5E-52AC6CEEF79F}" type="pres">
      <dgm:prSet presAssocID="{641151EA-85AA-46C9-B259-28108D3B9D84}" presName="txShp" presStyleLbl="node1" presStyleIdx="0" presStyleCnt="2">
        <dgm:presLayoutVars>
          <dgm:bulletEnabled val="1"/>
        </dgm:presLayoutVars>
      </dgm:prSet>
      <dgm:spPr/>
    </dgm:pt>
    <dgm:pt modelId="{A0446012-2609-4BE1-BADA-43FAAB47A8E8}" type="pres">
      <dgm:prSet presAssocID="{24264DA1-DD4B-4642-BE8B-E8DCDBE40DCD}" presName="spacing" presStyleCnt="0"/>
      <dgm:spPr/>
    </dgm:pt>
    <dgm:pt modelId="{DA425CF4-9702-45BB-967C-6192532F80B6}" type="pres">
      <dgm:prSet presAssocID="{5CB6CAFF-1D0E-4CFD-A4C7-1D3321C14D45}" presName="composite" presStyleCnt="0"/>
      <dgm:spPr/>
    </dgm:pt>
    <dgm:pt modelId="{C944AFEC-796C-4B7D-A7CB-26644CF962BF}" type="pres">
      <dgm:prSet presAssocID="{5CB6CAFF-1D0E-4CFD-A4C7-1D3321C14D45}" presName="imgShp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CEA2AE2-9477-4B6C-8D5C-CF8EF707CB46}" type="pres">
      <dgm:prSet presAssocID="{5CB6CAFF-1D0E-4CFD-A4C7-1D3321C14D45}" presName="txShp" presStyleLbl="node1" presStyleIdx="1" presStyleCnt="2">
        <dgm:presLayoutVars>
          <dgm:bulletEnabled val="1"/>
        </dgm:presLayoutVars>
      </dgm:prSet>
      <dgm:spPr/>
    </dgm:pt>
  </dgm:ptLst>
  <dgm:cxnLst>
    <dgm:cxn modelId="{F2F79C08-1985-4A02-9F69-36C8B3D669EF}" srcId="{EA8B76AD-A807-4CB4-ABC6-8DA872B020A4}" destId="{641151EA-85AA-46C9-B259-28108D3B9D84}" srcOrd="0" destOrd="0" parTransId="{56FCC72D-8AD0-4EB8-B399-AF78C84B858E}" sibTransId="{24264DA1-DD4B-4642-BE8B-E8DCDBE40DCD}"/>
    <dgm:cxn modelId="{D47D5039-D654-480A-81CF-6C943B4CBA63}" type="presOf" srcId="{641151EA-85AA-46C9-B259-28108D3B9D84}" destId="{8408DFCB-B27F-4BDB-BD5E-52AC6CEEF79F}" srcOrd="0" destOrd="0" presId="urn:microsoft.com/office/officeart/2005/8/layout/vList3"/>
    <dgm:cxn modelId="{B92CD945-5137-42AE-8052-2E4E5AA18281}" type="presOf" srcId="{5CB6CAFF-1D0E-4CFD-A4C7-1D3321C14D45}" destId="{6CEA2AE2-9477-4B6C-8D5C-CF8EF707CB46}" srcOrd="0" destOrd="0" presId="urn:microsoft.com/office/officeart/2005/8/layout/vList3"/>
    <dgm:cxn modelId="{80D81B9B-BC85-42BA-BABE-D5BD71F98070}" type="presOf" srcId="{EA8B76AD-A807-4CB4-ABC6-8DA872B020A4}" destId="{319AC78D-F840-4A05-A50D-F99B2AF7A8FB}" srcOrd="0" destOrd="0" presId="urn:microsoft.com/office/officeart/2005/8/layout/vList3"/>
    <dgm:cxn modelId="{EA089EBE-CC2F-44BF-BF43-E4CD13ABA5C5}" srcId="{EA8B76AD-A807-4CB4-ABC6-8DA872B020A4}" destId="{5CB6CAFF-1D0E-4CFD-A4C7-1D3321C14D45}" srcOrd="1" destOrd="0" parTransId="{14BDB81F-2CB2-46C7-9746-1BC6EB59C4D3}" sibTransId="{33573B64-A791-4D91-B457-8B194306941E}"/>
    <dgm:cxn modelId="{97E094C2-5364-453E-8E28-A1FA20B57CDE}" type="presParOf" srcId="{319AC78D-F840-4A05-A50D-F99B2AF7A8FB}" destId="{B829E6C5-370A-41AB-B134-C9200B72DC41}" srcOrd="0" destOrd="0" presId="urn:microsoft.com/office/officeart/2005/8/layout/vList3"/>
    <dgm:cxn modelId="{7A00854D-D9E6-4B94-B6FF-65F9F94D1C13}" type="presParOf" srcId="{B829E6C5-370A-41AB-B134-C9200B72DC41}" destId="{397323A7-8A4A-493E-A31E-1B2DDE865562}" srcOrd="0" destOrd="0" presId="urn:microsoft.com/office/officeart/2005/8/layout/vList3"/>
    <dgm:cxn modelId="{EA75D5FB-A96F-48DE-AA13-790F8ED23759}" type="presParOf" srcId="{B829E6C5-370A-41AB-B134-C9200B72DC41}" destId="{8408DFCB-B27F-4BDB-BD5E-52AC6CEEF79F}" srcOrd="1" destOrd="0" presId="urn:microsoft.com/office/officeart/2005/8/layout/vList3"/>
    <dgm:cxn modelId="{726F5CC3-6DAE-48E5-8FFF-55AC9C91671A}" type="presParOf" srcId="{319AC78D-F840-4A05-A50D-F99B2AF7A8FB}" destId="{A0446012-2609-4BE1-BADA-43FAAB47A8E8}" srcOrd="1" destOrd="0" presId="urn:microsoft.com/office/officeart/2005/8/layout/vList3"/>
    <dgm:cxn modelId="{8B45AC59-F099-43C8-B615-DA7E8050D065}" type="presParOf" srcId="{319AC78D-F840-4A05-A50D-F99B2AF7A8FB}" destId="{DA425CF4-9702-45BB-967C-6192532F80B6}" srcOrd="2" destOrd="0" presId="urn:microsoft.com/office/officeart/2005/8/layout/vList3"/>
    <dgm:cxn modelId="{18CA7BBD-12C4-47DE-BE74-579C4914F473}" type="presParOf" srcId="{DA425CF4-9702-45BB-967C-6192532F80B6}" destId="{C944AFEC-796C-4B7D-A7CB-26644CF962BF}" srcOrd="0" destOrd="0" presId="urn:microsoft.com/office/officeart/2005/8/layout/vList3"/>
    <dgm:cxn modelId="{F5BCE1DD-CAEC-4C4F-B400-73A81A44D9D0}" type="presParOf" srcId="{DA425CF4-9702-45BB-967C-6192532F80B6}" destId="{6CEA2AE2-9477-4B6C-8D5C-CF8EF707CB4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54FA33-42F5-4D5E-8E52-BD588F087928}" type="doc">
      <dgm:prSet loTypeId="urn:microsoft.com/office/officeart/2008/layout/AlternatingHexagons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AB0383-77AD-431D-97BD-8A6EE5E2E297}">
      <dgm:prSet phldrT="[文本]"/>
      <dgm:spPr/>
      <dgm:t>
        <a:bodyPr/>
        <a:lstStyle/>
        <a:p>
          <a:r>
            <a:rPr lang="en-US" altLang="zh-CN"/>
            <a:t>Forward</a:t>
          </a:r>
        </a:p>
      </dgm:t>
    </dgm:pt>
    <dgm:pt modelId="{1AF93376-241B-4E5D-A093-D756CA17A0BC}" type="parTrans" cxnId="{6653F088-AB02-471C-8EB2-E1864137B5DD}">
      <dgm:prSet/>
      <dgm:spPr/>
      <dgm:t>
        <a:bodyPr/>
        <a:lstStyle/>
        <a:p>
          <a:endParaRPr lang="zh-CN" altLang="en-US"/>
        </a:p>
      </dgm:t>
    </dgm:pt>
    <dgm:pt modelId="{05CB0353-28A2-43DC-AC2F-AFB8300E51F9}" type="sibTrans" cxnId="{6653F088-AB02-471C-8EB2-E1864137B5DD}">
      <dgm:prSet/>
      <dgm:spPr/>
      <dgm:t>
        <a:bodyPr/>
        <a:lstStyle/>
        <a:p>
          <a:r>
            <a:rPr lang="en-US" altLang="zh-CN"/>
            <a:t>Backward</a:t>
          </a:r>
          <a:endParaRPr lang="zh-CN" altLang="en-US"/>
        </a:p>
      </dgm:t>
    </dgm:pt>
    <dgm:pt modelId="{772924F6-4D6B-4C30-9A5D-2EAFAA2253E6}">
      <dgm:prSet phldrT="[文本]" phldr="1"/>
      <dgm:spPr/>
      <dgm:t>
        <a:bodyPr/>
        <a:lstStyle/>
        <a:p>
          <a:endParaRPr lang="zh-CN" altLang="en-US"/>
        </a:p>
      </dgm:t>
    </dgm:pt>
    <dgm:pt modelId="{33E01127-0436-4581-B9BA-EA96610E0677}" type="parTrans" cxnId="{F79DBD41-8615-448B-9BFB-92CCDA4D42C0}">
      <dgm:prSet/>
      <dgm:spPr/>
      <dgm:t>
        <a:bodyPr/>
        <a:lstStyle/>
        <a:p>
          <a:endParaRPr lang="zh-CN" altLang="en-US"/>
        </a:p>
      </dgm:t>
    </dgm:pt>
    <dgm:pt modelId="{46F8AA17-9DDC-45BE-8255-B66AAE25E47D}" type="sibTrans" cxnId="{F79DBD41-8615-448B-9BFB-92CCDA4D42C0}">
      <dgm:prSet/>
      <dgm:spPr/>
      <dgm:t>
        <a:bodyPr/>
        <a:lstStyle/>
        <a:p>
          <a:endParaRPr lang="zh-CN" altLang="en-US"/>
        </a:p>
      </dgm:t>
    </dgm:pt>
    <dgm:pt modelId="{17CC42D2-9962-49E2-B653-D04D3E461E21}">
      <dgm:prSet phldrT="[文本]" phldr="1"/>
      <dgm:spPr/>
      <dgm:t>
        <a:bodyPr/>
        <a:lstStyle/>
        <a:p>
          <a:endParaRPr lang="zh-CN" altLang="en-US"/>
        </a:p>
      </dgm:t>
    </dgm:pt>
    <dgm:pt modelId="{C919CB54-EC30-48A0-B571-9C2989665F98}" type="sibTrans" cxnId="{0088E4E8-BC53-4F5E-8D5A-5FA8FE2D1A12}">
      <dgm:prSet/>
      <dgm:spPr/>
      <dgm:t>
        <a:bodyPr/>
        <a:lstStyle/>
        <a:p>
          <a:r>
            <a:rPr lang="en-US" altLang="zh-CN"/>
            <a:t>Stepwise</a:t>
          </a:r>
          <a:endParaRPr lang="zh-CN" altLang="en-US"/>
        </a:p>
      </dgm:t>
    </dgm:pt>
    <dgm:pt modelId="{D15BC06E-E2D7-4158-A976-2EA82890AF47}" type="parTrans" cxnId="{0088E4E8-BC53-4F5E-8D5A-5FA8FE2D1A12}">
      <dgm:prSet/>
      <dgm:spPr/>
      <dgm:t>
        <a:bodyPr/>
        <a:lstStyle/>
        <a:p>
          <a:endParaRPr lang="zh-CN" altLang="en-US"/>
        </a:p>
      </dgm:t>
    </dgm:pt>
    <dgm:pt modelId="{0AA316C9-F081-43D3-9076-C513F826AF31}" type="pres">
      <dgm:prSet presAssocID="{DE54FA33-42F5-4D5E-8E52-BD588F087928}" presName="Name0" presStyleCnt="0">
        <dgm:presLayoutVars>
          <dgm:chMax/>
          <dgm:chPref/>
          <dgm:dir/>
          <dgm:animLvl val="lvl"/>
        </dgm:presLayoutVars>
      </dgm:prSet>
      <dgm:spPr/>
    </dgm:pt>
    <dgm:pt modelId="{FB8F82A5-9140-473E-8FED-18BC60BC1DF7}" type="pres">
      <dgm:prSet presAssocID="{11AB0383-77AD-431D-97BD-8A6EE5E2E297}" presName="composite" presStyleCnt="0"/>
      <dgm:spPr/>
    </dgm:pt>
    <dgm:pt modelId="{304671B6-9C8B-4802-A9C9-81E425975480}" type="pres">
      <dgm:prSet presAssocID="{11AB0383-77AD-431D-97BD-8A6EE5E2E297}" presName="Parent1" presStyleLbl="node1" presStyleIdx="0" presStyleCnt="4" custLinFactNeighborX="-1771" custLinFactNeighborY="30310">
        <dgm:presLayoutVars>
          <dgm:chMax val="1"/>
          <dgm:chPref val="1"/>
          <dgm:bulletEnabled val="1"/>
        </dgm:presLayoutVars>
      </dgm:prSet>
      <dgm:spPr/>
    </dgm:pt>
    <dgm:pt modelId="{620FB105-334D-4A0E-8DED-333B97516010}" type="pres">
      <dgm:prSet presAssocID="{11AB0383-77AD-431D-97BD-8A6EE5E2E297}" presName="Childtext1" presStyleLbl="revTx" presStyleIdx="0" presStyleCnt="2" custLinFactX="70675" custLinFactNeighborX="100000" custLinFactNeighborY="24087">
        <dgm:presLayoutVars>
          <dgm:chMax val="0"/>
          <dgm:chPref val="0"/>
          <dgm:bulletEnabled val="1"/>
        </dgm:presLayoutVars>
      </dgm:prSet>
      <dgm:spPr/>
    </dgm:pt>
    <dgm:pt modelId="{8A1B79A2-0314-4BBD-9727-22C587FE370F}" type="pres">
      <dgm:prSet presAssocID="{11AB0383-77AD-431D-97BD-8A6EE5E2E297}" presName="BalanceSpacing" presStyleCnt="0"/>
      <dgm:spPr/>
    </dgm:pt>
    <dgm:pt modelId="{AC4BA30E-8CD9-49A9-AE04-8C3970C2C4E6}" type="pres">
      <dgm:prSet presAssocID="{11AB0383-77AD-431D-97BD-8A6EE5E2E297}" presName="BalanceSpacing1" presStyleCnt="0"/>
      <dgm:spPr/>
    </dgm:pt>
    <dgm:pt modelId="{6BA63261-6EB4-432D-AB52-F615B16A5A3E}" type="pres">
      <dgm:prSet presAssocID="{05CB0353-28A2-43DC-AC2F-AFB8300E51F9}" presName="Accent1Text" presStyleLbl="node1" presStyleIdx="1" presStyleCnt="4" custLinFactNeighborX="-1000" custLinFactNeighborY="26115"/>
      <dgm:spPr/>
    </dgm:pt>
    <dgm:pt modelId="{9FEAD6B4-B89C-4B58-A757-EA2D54C4639A}" type="pres">
      <dgm:prSet presAssocID="{05CB0353-28A2-43DC-AC2F-AFB8300E51F9}" presName="spaceBetweenRectangles" presStyleCnt="0"/>
      <dgm:spPr/>
    </dgm:pt>
    <dgm:pt modelId="{06D65720-C872-4420-87C4-FDE0B88F3C4F}" type="pres">
      <dgm:prSet presAssocID="{17CC42D2-9962-49E2-B653-D04D3E461E21}" presName="composite" presStyleCnt="0"/>
      <dgm:spPr/>
    </dgm:pt>
    <dgm:pt modelId="{DA5F6FB5-D09A-4101-A757-5C53F50B9C0A}" type="pres">
      <dgm:prSet presAssocID="{17CC42D2-9962-49E2-B653-D04D3E461E21}" presName="Parent1" presStyleLbl="node1" presStyleIdx="2" presStyleCnt="4" custFlipVert="0" custFlipHor="0" custScaleX="2339" custScaleY="2035" custLinFactNeighborX="-4289" custLinFactNeighborY="40683">
        <dgm:presLayoutVars>
          <dgm:chMax val="1"/>
          <dgm:chPref val="1"/>
          <dgm:bulletEnabled val="1"/>
        </dgm:presLayoutVars>
      </dgm:prSet>
      <dgm:spPr/>
    </dgm:pt>
    <dgm:pt modelId="{6FD48AD0-C8F6-4DAA-AC10-84B619670479}" type="pres">
      <dgm:prSet presAssocID="{17CC42D2-9962-49E2-B653-D04D3E461E21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FA41D68-29AC-4FAD-ADFA-C78297DD4F5D}" type="pres">
      <dgm:prSet presAssocID="{17CC42D2-9962-49E2-B653-D04D3E461E21}" presName="BalanceSpacing" presStyleCnt="0"/>
      <dgm:spPr/>
    </dgm:pt>
    <dgm:pt modelId="{3265105E-83A5-46C7-85B7-5480EE1584FE}" type="pres">
      <dgm:prSet presAssocID="{17CC42D2-9962-49E2-B653-D04D3E461E21}" presName="BalanceSpacing1" presStyleCnt="0"/>
      <dgm:spPr/>
    </dgm:pt>
    <dgm:pt modelId="{A20EDBB2-740C-47A5-821E-591A2C202A5F}" type="pres">
      <dgm:prSet presAssocID="{C919CB54-EC30-48A0-B571-9C2989665F98}" presName="Accent1Text" presStyleLbl="node1" presStyleIdx="3" presStyleCnt="4" custLinFactX="-11213" custLinFactNeighborX="-100000" custLinFactNeighborY="21368"/>
      <dgm:spPr/>
    </dgm:pt>
  </dgm:ptLst>
  <dgm:cxnLst>
    <dgm:cxn modelId="{7F5DD620-2041-4ABA-86EF-D2DC20E1B847}" type="presOf" srcId="{05CB0353-28A2-43DC-AC2F-AFB8300E51F9}" destId="{6BA63261-6EB4-432D-AB52-F615B16A5A3E}" srcOrd="0" destOrd="0" presId="urn:microsoft.com/office/officeart/2008/layout/AlternatingHexagons"/>
    <dgm:cxn modelId="{0545C038-3DF8-441A-8080-5F45486712D8}" type="presOf" srcId="{17CC42D2-9962-49E2-B653-D04D3E461E21}" destId="{DA5F6FB5-D09A-4101-A757-5C53F50B9C0A}" srcOrd="0" destOrd="0" presId="urn:microsoft.com/office/officeart/2008/layout/AlternatingHexagons"/>
    <dgm:cxn modelId="{F79DBD41-8615-448B-9BFB-92CCDA4D42C0}" srcId="{11AB0383-77AD-431D-97BD-8A6EE5E2E297}" destId="{772924F6-4D6B-4C30-9A5D-2EAFAA2253E6}" srcOrd="0" destOrd="0" parTransId="{33E01127-0436-4581-B9BA-EA96610E0677}" sibTransId="{46F8AA17-9DDC-45BE-8255-B66AAE25E47D}"/>
    <dgm:cxn modelId="{4A1F7881-222A-4090-9F0E-D5CF00140E45}" type="presOf" srcId="{11AB0383-77AD-431D-97BD-8A6EE5E2E297}" destId="{304671B6-9C8B-4802-A9C9-81E425975480}" srcOrd="0" destOrd="0" presId="urn:microsoft.com/office/officeart/2008/layout/AlternatingHexagons"/>
    <dgm:cxn modelId="{6653F088-AB02-471C-8EB2-E1864137B5DD}" srcId="{DE54FA33-42F5-4D5E-8E52-BD588F087928}" destId="{11AB0383-77AD-431D-97BD-8A6EE5E2E297}" srcOrd="0" destOrd="0" parTransId="{1AF93376-241B-4E5D-A093-D756CA17A0BC}" sibTransId="{05CB0353-28A2-43DC-AC2F-AFB8300E51F9}"/>
    <dgm:cxn modelId="{8ADA0E95-00E8-426E-8AB9-A83DD12849C0}" type="presOf" srcId="{C919CB54-EC30-48A0-B571-9C2989665F98}" destId="{A20EDBB2-740C-47A5-821E-591A2C202A5F}" srcOrd="0" destOrd="0" presId="urn:microsoft.com/office/officeart/2008/layout/AlternatingHexagons"/>
    <dgm:cxn modelId="{22A0639E-D898-4767-A8DB-964B776757CB}" type="presOf" srcId="{772924F6-4D6B-4C30-9A5D-2EAFAA2253E6}" destId="{620FB105-334D-4A0E-8DED-333B97516010}" srcOrd="0" destOrd="0" presId="urn:microsoft.com/office/officeart/2008/layout/AlternatingHexagons"/>
    <dgm:cxn modelId="{0088E4E8-BC53-4F5E-8D5A-5FA8FE2D1A12}" srcId="{DE54FA33-42F5-4D5E-8E52-BD588F087928}" destId="{17CC42D2-9962-49E2-B653-D04D3E461E21}" srcOrd="1" destOrd="0" parTransId="{D15BC06E-E2D7-4158-A976-2EA82890AF47}" sibTransId="{C919CB54-EC30-48A0-B571-9C2989665F98}"/>
    <dgm:cxn modelId="{B1C289FA-8EDD-45EB-A506-742722E9464D}" type="presOf" srcId="{DE54FA33-42F5-4D5E-8E52-BD588F087928}" destId="{0AA316C9-F081-43D3-9076-C513F826AF31}" srcOrd="0" destOrd="0" presId="urn:microsoft.com/office/officeart/2008/layout/AlternatingHexagons"/>
    <dgm:cxn modelId="{6966EDD1-FD0D-4BCB-A7C0-E4E188824F7D}" type="presParOf" srcId="{0AA316C9-F081-43D3-9076-C513F826AF31}" destId="{FB8F82A5-9140-473E-8FED-18BC60BC1DF7}" srcOrd="0" destOrd="0" presId="urn:microsoft.com/office/officeart/2008/layout/AlternatingHexagons"/>
    <dgm:cxn modelId="{3F1087FA-A24C-4003-93E7-CB58A85416F4}" type="presParOf" srcId="{FB8F82A5-9140-473E-8FED-18BC60BC1DF7}" destId="{304671B6-9C8B-4802-A9C9-81E425975480}" srcOrd="0" destOrd="0" presId="urn:microsoft.com/office/officeart/2008/layout/AlternatingHexagons"/>
    <dgm:cxn modelId="{78DF3D68-E4CF-4836-9722-A467ACB4EAEE}" type="presParOf" srcId="{FB8F82A5-9140-473E-8FED-18BC60BC1DF7}" destId="{620FB105-334D-4A0E-8DED-333B97516010}" srcOrd="1" destOrd="0" presId="urn:microsoft.com/office/officeart/2008/layout/AlternatingHexagons"/>
    <dgm:cxn modelId="{21184851-B848-4688-AE44-C1145E1FAACC}" type="presParOf" srcId="{FB8F82A5-9140-473E-8FED-18BC60BC1DF7}" destId="{8A1B79A2-0314-4BBD-9727-22C587FE370F}" srcOrd="2" destOrd="0" presId="urn:microsoft.com/office/officeart/2008/layout/AlternatingHexagons"/>
    <dgm:cxn modelId="{65765201-F408-4627-9188-FE127447DC96}" type="presParOf" srcId="{FB8F82A5-9140-473E-8FED-18BC60BC1DF7}" destId="{AC4BA30E-8CD9-49A9-AE04-8C3970C2C4E6}" srcOrd="3" destOrd="0" presId="urn:microsoft.com/office/officeart/2008/layout/AlternatingHexagons"/>
    <dgm:cxn modelId="{28CF1679-2213-42ED-ACA7-CD69502AF65A}" type="presParOf" srcId="{FB8F82A5-9140-473E-8FED-18BC60BC1DF7}" destId="{6BA63261-6EB4-432D-AB52-F615B16A5A3E}" srcOrd="4" destOrd="0" presId="urn:microsoft.com/office/officeart/2008/layout/AlternatingHexagons"/>
    <dgm:cxn modelId="{D4B75277-BD4F-47AE-91C0-8D5180D2E619}" type="presParOf" srcId="{0AA316C9-F081-43D3-9076-C513F826AF31}" destId="{9FEAD6B4-B89C-4B58-A757-EA2D54C4639A}" srcOrd="1" destOrd="0" presId="urn:microsoft.com/office/officeart/2008/layout/AlternatingHexagons"/>
    <dgm:cxn modelId="{D276D13E-472E-4889-BBFE-DE8DD74C3615}" type="presParOf" srcId="{0AA316C9-F081-43D3-9076-C513F826AF31}" destId="{06D65720-C872-4420-87C4-FDE0B88F3C4F}" srcOrd="2" destOrd="0" presId="urn:microsoft.com/office/officeart/2008/layout/AlternatingHexagons"/>
    <dgm:cxn modelId="{C42DF4D8-677F-4B2F-B810-B500421ED7FB}" type="presParOf" srcId="{06D65720-C872-4420-87C4-FDE0B88F3C4F}" destId="{DA5F6FB5-D09A-4101-A757-5C53F50B9C0A}" srcOrd="0" destOrd="0" presId="urn:microsoft.com/office/officeart/2008/layout/AlternatingHexagons"/>
    <dgm:cxn modelId="{9B56B131-8167-4E82-AECA-C1F10B219B94}" type="presParOf" srcId="{06D65720-C872-4420-87C4-FDE0B88F3C4F}" destId="{6FD48AD0-C8F6-4DAA-AC10-84B619670479}" srcOrd="1" destOrd="0" presId="urn:microsoft.com/office/officeart/2008/layout/AlternatingHexagons"/>
    <dgm:cxn modelId="{E7339445-CF68-43F5-9345-38E4CF2DD785}" type="presParOf" srcId="{06D65720-C872-4420-87C4-FDE0B88F3C4F}" destId="{9FA41D68-29AC-4FAD-ADFA-C78297DD4F5D}" srcOrd="2" destOrd="0" presId="urn:microsoft.com/office/officeart/2008/layout/AlternatingHexagons"/>
    <dgm:cxn modelId="{BFEE75B1-A56D-4188-A040-2F9258E33478}" type="presParOf" srcId="{06D65720-C872-4420-87C4-FDE0B88F3C4F}" destId="{3265105E-83A5-46C7-85B7-5480EE1584FE}" srcOrd="3" destOrd="0" presId="urn:microsoft.com/office/officeart/2008/layout/AlternatingHexagons"/>
    <dgm:cxn modelId="{C78E1FBC-07F1-4FFB-A734-E1E5B3BDE8CF}" type="presParOf" srcId="{06D65720-C872-4420-87C4-FDE0B88F3C4F}" destId="{A20EDBB2-740C-47A5-821E-591A2C202A5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8DFCB-B27F-4BDB-BD5E-52AC6CEEF79F}">
      <dsp:nvSpPr>
        <dsp:cNvPr id="0" name=""/>
        <dsp:cNvSpPr/>
      </dsp:nvSpPr>
      <dsp:spPr>
        <a:xfrm rot="10800000">
          <a:off x="958876" y="366964"/>
          <a:ext cx="2537921" cy="12785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78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is common sense that people are more likely to stay at home or drive long distance during the holidays</a:t>
          </a:r>
          <a:endParaRPr lang="zh-CN" sz="1400" kern="1200"/>
        </a:p>
      </dsp:txBody>
      <dsp:txXfrm rot="10800000">
        <a:off x="1278501" y="366964"/>
        <a:ext cx="2218296" cy="1278502"/>
      </dsp:txXfrm>
    </dsp:sp>
    <dsp:sp modelId="{397323A7-8A4A-493E-A31E-1B2DDE865562}">
      <dsp:nvSpPr>
        <dsp:cNvPr id="0" name=""/>
        <dsp:cNvSpPr/>
      </dsp:nvSpPr>
      <dsp:spPr>
        <a:xfrm>
          <a:off x="319625" y="366964"/>
          <a:ext cx="1278502" cy="127850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A2AE2-9477-4B6C-8D5C-CF8EF707CB46}">
      <dsp:nvSpPr>
        <dsp:cNvPr id="0" name=""/>
        <dsp:cNvSpPr/>
      </dsp:nvSpPr>
      <dsp:spPr>
        <a:xfrm rot="10800000">
          <a:off x="958876" y="2027109"/>
          <a:ext cx="2537921" cy="12785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78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So, Will the holiday have an impact on the number of bicycle needed? </a:t>
          </a:r>
          <a:endParaRPr lang="zh-CN" sz="1400" kern="1200"/>
        </a:p>
      </dsp:txBody>
      <dsp:txXfrm rot="10800000">
        <a:off x="1278501" y="2027109"/>
        <a:ext cx="2218296" cy="1278502"/>
      </dsp:txXfrm>
    </dsp:sp>
    <dsp:sp modelId="{C944AFEC-796C-4B7D-A7CB-26644CF962BF}">
      <dsp:nvSpPr>
        <dsp:cNvPr id="0" name=""/>
        <dsp:cNvSpPr/>
      </dsp:nvSpPr>
      <dsp:spPr>
        <a:xfrm>
          <a:off x="319625" y="2027109"/>
          <a:ext cx="1278502" cy="1278502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671B6-9C8B-4802-A9C9-81E425975480}">
      <dsp:nvSpPr>
        <dsp:cNvPr id="0" name=""/>
        <dsp:cNvSpPr/>
      </dsp:nvSpPr>
      <dsp:spPr>
        <a:xfrm rot="5400000">
          <a:off x="3319937" y="1599143"/>
          <a:ext cx="2200161" cy="191414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Forward</a:t>
          </a:r>
        </a:p>
      </dsp:txBody>
      <dsp:txXfrm rot="-5400000">
        <a:off x="3761234" y="1798991"/>
        <a:ext cx="1317566" cy="1514445"/>
      </dsp:txXfrm>
    </dsp:sp>
    <dsp:sp modelId="{620FB105-334D-4A0E-8DED-333B97516010}">
      <dsp:nvSpPr>
        <dsp:cNvPr id="0" name=""/>
        <dsp:cNvSpPr/>
      </dsp:nvSpPr>
      <dsp:spPr>
        <a:xfrm>
          <a:off x="5472943" y="1547268"/>
          <a:ext cx="2455379" cy="132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500" kern="1200"/>
        </a:p>
      </dsp:txBody>
      <dsp:txXfrm>
        <a:off x="5472943" y="1547268"/>
        <a:ext cx="2455379" cy="1320096"/>
      </dsp:txXfrm>
    </dsp:sp>
    <dsp:sp modelId="{6BA63261-6EB4-432D-AB52-F615B16A5A3E}">
      <dsp:nvSpPr>
        <dsp:cNvPr id="0" name=""/>
        <dsp:cNvSpPr/>
      </dsp:nvSpPr>
      <dsp:spPr>
        <a:xfrm rot="5400000">
          <a:off x="1267423" y="1506847"/>
          <a:ext cx="2200161" cy="191414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Backward</a:t>
          </a:r>
          <a:endParaRPr lang="zh-CN" altLang="en-US" sz="2500" kern="1200"/>
        </a:p>
      </dsp:txBody>
      <dsp:txXfrm rot="-5400000">
        <a:off x="1708720" y="1706695"/>
        <a:ext cx="1317566" cy="1514445"/>
      </dsp:txXfrm>
    </dsp:sp>
    <dsp:sp modelId="{DA5F6FB5-D09A-4101-A757-5C53F50B9C0A}">
      <dsp:nvSpPr>
        <dsp:cNvPr id="0" name=""/>
        <dsp:cNvSpPr/>
      </dsp:nvSpPr>
      <dsp:spPr>
        <a:xfrm rot="5400000">
          <a:off x="3311837" y="4629547"/>
          <a:ext cx="44773" cy="4477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-5400000">
        <a:off x="3319300" y="4637008"/>
        <a:ext cx="29847" cy="29849"/>
      </dsp:txXfrm>
    </dsp:sp>
    <dsp:sp modelId="{6FD48AD0-C8F6-4DAA-AC10-84B619670479}">
      <dsp:nvSpPr>
        <dsp:cNvPr id="0" name=""/>
        <dsp:cNvSpPr/>
      </dsp:nvSpPr>
      <dsp:spPr>
        <a:xfrm>
          <a:off x="3871" y="3096793"/>
          <a:ext cx="2376174" cy="132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EDBB2-740C-47A5-821E-591A2C202A5F}">
      <dsp:nvSpPr>
        <dsp:cNvPr id="0" name=""/>
        <dsp:cNvSpPr/>
      </dsp:nvSpPr>
      <dsp:spPr>
        <a:xfrm rot="5400000">
          <a:off x="2254739" y="3269902"/>
          <a:ext cx="2200161" cy="191414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/>
            <a:t>Stepwise</a:t>
          </a:r>
          <a:endParaRPr lang="zh-CN" altLang="en-US" sz="2700" kern="1200"/>
        </a:p>
      </dsp:txBody>
      <dsp:txXfrm rot="-5400000">
        <a:off x="2696036" y="3469750"/>
        <a:ext cx="1317566" cy="1514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8T04:40:20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9895 5556 0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133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4/10/2022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4/10/2022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4/10/2022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oman cycling">
            <a:extLst>
              <a:ext uri="{FF2B5EF4-FFF2-40B4-BE49-F238E27FC236}">
                <a16:creationId xmlns:a16="http://schemas.microsoft.com/office/drawing/2014/main" id="{E5F46A91-CC4B-4D60-9F2C-9D9E60B9B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6052" y="1197292"/>
            <a:ext cx="3295650" cy="421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066800"/>
            <a:ext cx="5727760" cy="4724400"/>
          </a:xfrm>
        </p:spPr>
        <p:txBody>
          <a:bodyPr anchor="ctr">
            <a:normAutofit/>
          </a:bodyPr>
          <a:lstStyle/>
          <a:p>
            <a:pPr algn="r"/>
            <a:r>
              <a:rPr lang="en-US" sz="6600">
                <a:solidFill>
                  <a:schemeClr val="tx1"/>
                </a:solidFill>
                <a:highlight>
                  <a:srgbClr val="000000"/>
                </a:highlight>
              </a:rPr>
              <a:t>Seoul bike Rental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Yu </a:t>
            </a:r>
            <a:r>
              <a:rPr lang="en-US" sz="2800" err="1">
                <a:solidFill>
                  <a:srgbClr val="FFFFFF"/>
                </a:solidFill>
              </a:rPr>
              <a:t>Haoyang</a:t>
            </a:r>
            <a:r>
              <a:rPr lang="en-US" sz="2800">
                <a:solidFill>
                  <a:srgbClr val="FFFFFF"/>
                </a:solidFill>
              </a:rPr>
              <a:t>, </a:t>
            </a:r>
            <a:r>
              <a:rPr lang="en-US" sz="2800" err="1">
                <a:solidFill>
                  <a:srgbClr val="FFFFFF"/>
                </a:solidFill>
              </a:rPr>
              <a:t>yue</a:t>
            </a:r>
            <a:r>
              <a:rPr lang="en-US" sz="280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han</a:t>
            </a:r>
            <a:r>
              <a:rPr lang="en-US" sz="2800">
                <a:solidFill>
                  <a:srgbClr val="FFFFFF"/>
                </a:solidFill>
              </a:rPr>
              <a:t>, </a:t>
            </a:r>
            <a:r>
              <a:rPr lang="en-US" sz="2800" err="1">
                <a:solidFill>
                  <a:srgbClr val="FFFFFF"/>
                </a:solidFill>
              </a:rPr>
              <a:t>juntao</a:t>
            </a:r>
            <a:r>
              <a:rPr lang="en-US" sz="280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guo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07625-05F4-49CF-ADB6-B7519160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Model 3</a:t>
            </a:r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B8F3F9B-3324-4888-82D7-CEB859F83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sz="1800"/>
              <a:t>Interaction for the variable in model 2</a:t>
            </a:r>
            <a:endParaRPr lang="zh-CN" altLang="zh-CN" sz="1800"/>
          </a:p>
          <a:p>
            <a:endParaRPr lang="zh-CN" altLang="en-US"/>
          </a:p>
        </p:txBody>
      </p:sp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81EAC21-D63C-277D-23B1-7BC1C9034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928" y="3010112"/>
            <a:ext cx="6650991" cy="997649"/>
          </a:xfrm>
        </p:spPr>
      </p:pic>
    </p:spTree>
    <p:extLst>
      <p:ext uri="{BB962C8B-B14F-4D97-AF65-F5344CB8AC3E}">
        <p14:creationId xmlns:p14="http://schemas.microsoft.com/office/powerpoint/2010/main" val="26543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155B9D3-41E3-4E61-92E0-B338D3EC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华文中宋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6F7324C-E9F7-4F8D-B12E-2CA665E8F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sz="2000"/>
              <a:t>Which variable can be balance between loss of predictability and theoretical simplicity?</a:t>
            </a:r>
            <a:endParaRPr lang="zh-CN" altLang="en-US" sz="2000"/>
          </a:p>
          <a:p>
            <a:endParaRPr lang="zh-CN" altLang="en-US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D093C7B6-620C-493D-BC20-1101B4ADBD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952269"/>
              </p:ext>
            </p:extLst>
          </p:nvPr>
        </p:nvGraphicFramePr>
        <p:xfrm>
          <a:off x="4664467" y="605906"/>
          <a:ext cx="7928323" cy="5646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35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AA7041B-EB43-4258-86CF-A307AA6BF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668" y="1040979"/>
            <a:ext cx="10993549" cy="1475013"/>
          </a:xfrm>
        </p:spPr>
        <p:txBody>
          <a:bodyPr>
            <a:normAutofit/>
          </a:bodyPr>
          <a:lstStyle/>
          <a:p>
            <a:r>
              <a:rPr lang="en-US" altLang="zh-CN" sz="4400">
                <a:solidFill>
                  <a:schemeClr val="bg1">
                    <a:lumMod val="95000"/>
                  </a:schemeClr>
                </a:solidFill>
                <a:ea typeface="华文中宋"/>
              </a:rPr>
              <a:t>     Model 5                            model 6</a:t>
            </a:r>
            <a:br>
              <a:rPr lang="en-US" altLang="zh-CN"/>
            </a:br>
            <a:r>
              <a:rPr lang="en-US" altLang="zh-CN">
                <a:ea typeface="华文中宋"/>
              </a:rPr>
              <a:t>     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+mn-lt"/>
                <a:ea typeface="华文中宋"/>
                <a:cs typeface="Times New Roman"/>
              </a:rPr>
              <a:t>backward elimination                                         	              forward  selection</a:t>
            </a:r>
            <a:endParaRPr lang="zh-CN" altLang="en-US">
              <a:solidFill>
                <a:schemeClr val="bg1">
                  <a:lumMod val="95000"/>
                </a:schemeClr>
              </a:solidFill>
              <a:latin typeface="+mn-lt"/>
              <a:ea typeface="华文中宋"/>
              <a:cs typeface="Times New Roman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5B14976-C929-479F-B5D1-98976A9D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43" y="3201572"/>
            <a:ext cx="5105900" cy="3038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6046EE7-CE55-4168-9A92-B2BF121BC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57" y="3201572"/>
            <a:ext cx="4470028" cy="30383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2BE53C6-FDB9-3ECD-77D9-8B7EF78969B0}"/>
                  </a:ext>
                </a:extLst>
              </p14:cNvPr>
              <p14:cNvContentPartPr/>
              <p14:nvPr/>
            </p14:nvContentPartPr>
            <p14:xfrm>
              <a:off x="4922655" y="2306230"/>
              <a:ext cx="9524" cy="9524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2BE53C6-FDB9-3ECD-77D9-8B7EF78969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455" y="1830030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圖片 8">
            <a:extLst>
              <a:ext uri="{FF2B5EF4-FFF2-40B4-BE49-F238E27FC236}">
                <a16:creationId xmlns:a16="http://schemas.microsoft.com/office/drawing/2014/main" id="{CF540C0A-C131-76FF-802E-005B7F8CB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546" y="3310282"/>
            <a:ext cx="136434" cy="207516"/>
          </a:xfrm>
          <a:prstGeom prst="rect">
            <a:avLst/>
          </a:prstGeom>
        </p:spPr>
      </p:pic>
      <p:pic>
        <p:nvPicPr>
          <p:cNvPr id="2" name="圖片 2">
            <a:extLst>
              <a:ext uri="{FF2B5EF4-FFF2-40B4-BE49-F238E27FC236}">
                <a16:creationId xmlns:a16="http://schemas.microsoft.com/office/drawing/2014/main" id="{EDA37658-7F8D-A1A9-6D4A-D147A0F35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733" y="3566566"/>
            <a:ext cx="85257" cy="1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74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竖排标题 37">
            <a:extLst>
              <a:ext uri="{FF2B5EF4-FFF2-40B4-BE49-F238E27FC236}">
                <a16:creationId xmlns:a16="http://schemas.microsoft.com/office/drawing/2014/main" id="{0AEF79C1-B628-412F-BB53-C6511A404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8603233" y="1499972"/>
            <a:ext cx="3124200" cy="3534582"/>
          </a:xfrm>
        </p:spPr>
        <p:txBody>
          <a:bodyPr/>
          <a:lstStyle/>
          <a:p>
            <a:r>
              <a:rPr lang="en-US" altLang="zh-CN"/>
              <a:t>Predictability</a:t>
            </a:r>
            <a:br>
              <a:rPr lang="en-US" altLang="zh-CN"/>
            </a:br>
            <a:r>
              <a:rPr lang="en-US" altLang="zh-CN"/>
              <a:t>&amp;</a:t>
            </a:r>
            <a:br>
              <a:rPr lang="en-US" altLang="zh-CN"/>
            </a:br>
            <a:r>
              <a:rPr lang="en-US" altLang="zh-CN"/>
              <a:t>simplicity</a:t>
            </a:r>
            <a:endParaRPr lang="zh-CN" altLang="en-US"/>
          </a:p>
        </p:txBody>
      </p:sp>
      <p:sp>
        <p:nvSpPr>
          <p:cNvPr id="40" name="竖排文字占位符 39">
            <a:extLst>
              <a:ext uri="{FF2B5EF4-FFF2-40B4-BE49-F238E27FC236}">
                <a16:creationId xmlns:a16="http://schemas.microsoft.com/office/drawing/2014/main" id="{6BE10C59-6752-4390-B71B-7B4537CD5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5705D5B-6642-40B1-AA87-70633FA28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0" r="12731"/>
          <a:stretch/>
        </p:blipFill>
        <p:spPr>
          <a:xfrm>
            <a:off x="884369" y="1813301"/>
            <a:ext cx="6058872" cy="104758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3E649B6-BB07-4EAB-81D8-D0088D07A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29" r="28134"/>
          <a:stretch/>
        </p:blipFill>
        <p:spPr>
          <a:xfrm>
            <a:off x="884370" y="3429000"/>
            <a:ext cx="6058872" cy="16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DD7F055-2A3F-473B-ADA2-C3A16AC3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Model Diagnosis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F06A61-542E-4FF5-BFC1-C9542C84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021840"/>
            <a:ext cx="2530780" cy="1732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7C7F8F-1D9B-45E8-A971-78A5CE6EE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4" y="3914202"/>
            <a:ext cx="2557153" cy="17324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FF5343-64C7-465B-AC5C-7ACF1A46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714" y="2021712"/>
            <a:ext cx="2434822" cy="17277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ECD357-BE0E-46BC-BF94-0738D5494A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4"/>
          <a:stretch/>
        </p:blipFill>
        <p:spPr>
          <a:xfrm>
            <a:off x="3227714" y="3906498"/>
            <a:ext cx="2647540" cy="1754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383E9B-B85F-4BB8-8540-DBB0B9BE5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309" y="2019220"/>
            <a:ext cx="2557152" cy="1741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34D56E-E722-422D-8320-BAF2686AC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997" y="3906497"/>
            <a:ext cx="2557152" cy="17478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80DD87-D520-4C02-ABE6-81270F305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235" y="2019220"/>
            <a:ext cx="2468620" cy="17507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EF24E7-8199-4AC4-B18C-A5FD579DC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892" y="3894556"/>
            <a:ext cx="2173963" cy="29614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48FB6A-38FE-44D8-B86A-112B623AE1DB}"/>
              </a:ext>
            </a:extLst>
          </p:cNvPr>
          <p:cNvSpPr txBox="1"/>
          <p:nvPr/>
        </p:nvSpPr>
        <p:spPr>
          <a:xfrm>
            <a:off x="568004" y="5829710"/>
            <a:ext cx="760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Variable plot of all main effects shows adding will improve our fit since they show trends</a:t>
            </a:r>
          </a:p>
        </p:txBody>
      </p:sp>
    </p:spTree>
    <p:extLst>
      <p:ext uri="{BB962C8B-B14F-4D97-AF65-F5344CB8AC3E}">
        <p14:creationId xmlns:p14="http://schemas.microsoft.com/office/powerpoint/2010/main" val="226194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9E79A11-079B-4C99-9B91-671D0BF9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Model Validation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0D010C-12F2-49BF-9ECE-3D837001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562" y="1299901"/>
            <a:ext cx="7461246" cy="5183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5BA15E-6686-469C-9D0C-57A4D7197EC9}"/>
              </a:ext>
            </a:extLst>
          </p:cNvPr>
          <p:cNvSpPr txBox="1"/>
          <p:nvPr/>
        </p:nvSpPr>
        <p:spPr>
          <a:xfrm>
            <a:off x="670560" y="2275840"/>
            <a:ext cx="307848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Model-Building Dataset</a:t>
            </a: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942AC732-F5A4-4D18-B839-723220E80361}"/>
              </a:ext>
            </a:extLst>
          </p:cNvPr>
          <p:cNvSpPr/>
          <p:nvPr/>
        </p:nvSpPr>
        <p:spPr>
          <a:xfrm rot="10800000" flipH="1">
            <a:off x="1131805" y="3902255"/>
            <a:ext cx="457199" cy="369333"/>
          </a:xfrm>
          <a:prstGeom prst="ben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D0659-8230-4005-B10D-DA9AC7FAE4EA}"/>
              </a:ext>
            </a:extLst>
          </p:cNvPr>
          <p:cNvSpPr txBox="1"/>
          <p:nvPr/>
        </p:nvSpPr>
        <p:spPr>
          <a:xfrm>
            <a:off x="670560" y="3370938"/>
            <a:ext cx="307848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Validation Dataset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35555104-5D9E-4577-9BFF-E217D17F4A04}"/>
              </a:ext>
            </a:extLst>
          </p:cNvPr>
          <p:cNvSpPr/>
          <p:nvPr/>
        </p:nvSpPr>
        <p:spPr>
          <a:xfrm rot="10800000" flipH="1">
            <a:off x="1047750" y="2748398"/>
            <a:ext cx="457199" cy="369333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B95C-0F41-497F-9EF6-D84046E16E12}"/>
              </a:ext>
            </a:extLst>
          </p:cNvPr>
          <p:cNvSpPr txBox="1"/>
          <p:nvPr/>
        </p:nvSpPr>
        <p:spPr>
          <a:xfrm>
            <a:off x="1600200" y="284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Training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FEE4E-577C-41CC-B752-CDF2B0AE98A6}"/>
              </a:ext>
            </a:extLst>
          </p:cNvPr>
          <p:cNvSpPr txBox="1"/>
          <p:nvPr/>
        </p:nvSpPr>
        <p:spPr>
          <a:xfrm>
            <a:off x="1684256" y="397824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Testing Set</a:t>
            </a:r>
          </a:p>
        </p:txBody>
      </p:sp>
    </p:spTree>
    <p:extLst>
      <p:ext uri="{BB962C8B-B14F-4D97-AF65-F5344CB8AC3E}">
        <p14:creationId xmlns:p14="http://schemas.microsoft.com/office/powerpoint/2010/main" val="343605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B09631-E77B-4630-8687-918BCE17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Influential Observations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18D5A-EC6A-4254-8E7A-E71313FC7C2A}"/>
              </a:ext>
            </a:extLst>
          </p:cNvPr>
          <p:cNvSpPr txBox="1"/>
          <p:nvPr/>
        </p:nvSpPr>
        <p:spPr>
          <a:xfrm>
            <a:off x="581192" y="2181926"/>
            <a:ext cx="5386228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kern="100">
                <a:solidFill>
                  <a:schemeClr val="bg1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Cook’s Distance</a:t>
            </a:r>
          </a:p>
          <a:p>
            <a:pPr algn="just">
              <a:spcAft>
                <a:spcPts val="600"/>
              </a:spcAft>
            </a:pPr>
            <a:r>
              <a:rPr lang="en-US" kern="100">
                <a:solidFill>
                  <a:schemeClr val="bg1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We can find that </a:t>
            </a:r>
          </a:p>
          <a:p>
            <a:pPr algn="just">
              <a:spcAft>
                <a:spcPts val="600"/>
              </a:spcAft>
            </a:pPr>
            <a:r>
              <a:rPr lang="en-US" b="1" kern="100">
                <a:solidFill>
                  <a:srgbClr val="A2F0F8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2257, 3998, 5133, 5753, 5035, 8230, 8233 </a:t>
            </a:r>
          </a:p>
          <a:p>
            <a:pPr algn="just">
              <a:spcAft>
                <a:spcPts val="600"/>
              </a:spcAft>
            </a:pPr>
            <a:r>
              <a:rPr lang="en-US" kern="100">
                <a:solidFill>
                  <a:schemeClr val="bg1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are seemingly influential points.</a:t>
            </a:r>
          </a:p>
          <a:p>
            <a:pPr algn="just">
              <a:spcAft>
                <a:spcPts val="600"/>
              </a:spcAft>
            </a:pPr>
            <a:r>
              <a:rPr lang="en-US" b="1" kern="10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DFFITS </a:t>
            </a:r>
          </a:p>
          <a:p>
            <a:pPr algn="just">
              <a:spcAft>
                <a:spcPts val="600"/>
              </a:spcAft>
            </a:pPr>
            <a:r>
              <a:rPr lang="en-US" kern="100">
                <a:solidFill>
                  <a:schemeClr val="bg1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We can find one influential point</a:t>
            </a:r>
          </a:p>
          <a:p>
            <a:pPr algn="just">
              <a:spcAft>
                <a:spcPts val="600"/>
              </a:spcAft>
            </a:pPr>
            <a:r>
              <a:rPr lang="en-US" b="1" kern="10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Deleted Studentized Residuals</a:t>
            </a:r>
          </a:p>
          <a:p>
            <a:pPr algn="just">
              <a:spcAft>
                <a:spcPts val="600"/>
              </a:spcAft>
            </a:pPr>
            <a:r>
              <a:rPr lang="en-US" kern="100">
                <a:solidFill>
                  <a:schemeClr val="bg1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We </a:t>
            </a:r>
            <a:r>
              <a:rPr lang="en-US" kern="10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find 5 influential points</a:t>
            </a:r>
            <a:endParaRPr lang="en-CA" kern="100">
              <a:solidFill>
                <a:schemeClr val="bg1"/>
              </a:solidFill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A364B-F395-49B2-AA6A-6E2588CFB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5" b="20553"/>
          <a:stretch/>
        </p:blipFill>
        <p:spPr>
          <a:xfrm>
            <a:off x="6661354" y="4248142"/>
            <a:ext cx="4362817" cy="1937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8E4DF8-967C-485B-B36C-0E16947B4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" r="55578"/>
          <a:stretch/>
        </p:blipFill>
        <p:spPr>
          <a:xfrm>
            <a:off x="6659556" y="2319720"/>
            <a:ext cx="3544823" cy="17337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4E37D31-6029-499E-B4DF-148B71514786}"/>
              </a:ext>
            </a:extLst>
          </p:cNvPr>
          <p:cNvSpPr/>
          <p:nvPr/>
        </p:nvSpPr>
        <p:spPr>
          <a:xfrm>
            <a:off x="6780944" y="3698696"/>
            <a:ext cx="986319" cy="40551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E5BE10-AFBC-4589-B421-557D36A84706}"/>
              </a:ext>
            </a:extLst>
          </p:cNvPr>
          <p:cNvSpPr/>
          <p:nvPr/>
        </p:nvSpPr>
        <p:spPr>
          <a:xfrm>
            <a:off x="6659556" y="5774076"/>
            <a:ext cx="3368021" cy="51297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21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BB32A4-3DAC-4DEF-AA85-385F8854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Correlations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647B98-8C3D-4534-9499-E4D195AD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326" y="2036736"/>
            <a:ext cx="6487482" cy="454326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81A400D-221F-4A0D-8C51-1C5779249ED0}"/>
              </a:ext>
            </a:extLst>
          </p:cNvPr>
          <p:cNvSpPr/>
          <p:nvPr/>
        </p:nvSpPr>
        <p:spPr>
          <a:xfrm>
            <a:off x="8367067" y="2417446"/>
            <a:ext cx="701040" cy="467360"/>
          </a:xfrm>
          <a:prstGeom prst="ellipse">
            <a:avLst/>
          </a:prstGeom>
          <a:noFill/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C4E00-AA41-4A10-8CA6-D7CD2804A79A}"/>
              </a:ext>
            </a:extLst>
          </p:cNvPr>
          <p:cNvSpPr txBox="1"/>
          <p:nvPr/>
        </p:nvSpPr>
        <p:spPr>
          <a:xfrm>
            <a:off x="649196" y="2417446"/>
            <a:ext cx="3932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High correlation between temperature and </a:t>
            </a:r>
            <a:r>
              <a:rPr lang="en-CA" err="1">
                <a:solidFill>
                  <a:schemeClr val="bg1"/>
                </a:solidFill>
              </a:rPr>
              <a:t>Dew.Point.Temperature</a:t>
            </a:r>
            <a:r>
              <a:rPr lang="en-CA">
                <a:solidFill>
                  <a:schemeClr val="bg1"/>
                </a:solidFill>
              </a:rPr>
              <a:t> which is an indication of multicollinearity </a:t>
            </a:r>
          </a:p>
        </p:txBody>
      </p:sp>
    </p:spTree>
    <p:extLst>
      <p:ext uri="{BB962C8B-B14F-4D97-AF65-F5344CB8AC3E}">
        <p14:creationId xmlns:p14="http://schemas.microsoft.com/office/powerpoint/2010/main" val="355387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75E463C-467B-44FA-871D-57EDE05E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7DC47-741A-4A92-8F6F-ADE1905AE550}"/>
              </a:ext>
            </a:extLst>
          </p:cNvPr>
          <p:cNvSpPr txBox="1"/>
          <p:nvPr/>
        </p:nvSpPr>
        <p:spPr>
          <a:xfrm>
            <a:off x="581192" y="2104846"/>
            <a:ext cx="32192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bg1"/>
                </a:solidFill>
              </a:rPr>
              <a:t>Can predict how many bikes are rented per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bg1"/>
                </a:solidFill>
              </a:rPr>
              <a:t>We can then use this to give a stable and appropriate supply of rental bikes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bg1"/>
                </a:solidFill>
              </a:rPr>
              <a:t>A limitation we had was humidity and the outliers we suggest to record humidity in more detail, especially the range humidity variation and further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bg1"/>
                </a:solidFill>
              </a:rPr>
              <a:t>In addition future research can be made about factors such as covid cases that could be relevant currently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>
              <a:solidFill>
                <a:schemeClr val="bg1"/>
              </a:solidFill>
            </a:endParaRPr>
          </a:p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43208-7A09-4A53-A107-D067E55C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317" y="2219146"/>
            <a:ext cx="7865154" cy="33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768B45D-CEDD-455F-8637-B668BC0E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23B16C-9737-4DEA-BBF8-A1A69B48E8D4}"/>
              </a:ext>
            </a:extLst>
          </p:cNvPr>
          <p:cNvSpPr txBox="1"/>
          <p:nvPr/>
        </p:nvSpPr>
        <p:spPr>
          <a:xfrm>
            <a:off x="688368" y="2332234"/>
            <a:ext cx="110296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/>
              <a:t>UCI Machine Learning Repository. (2020). </a:t>
            </a:r>
            <a:r>
              <a:rPr lang="en-CA" i="1" dirty="0"/>
              <a:t>Seoul Bike Sharing Demand Data Set </a:t>
            </a:r>
            <a:r>
              <a:rPr lang="en-CA" dirty="0"/>
              <a:t>[Data set].https://archive.ics .uci.edu/ml/datasets/</a:t>
            </a:r>
            <a:r>
              <a:rPr lang="en-CA" dirty="0" err="1"/>
              <a:t>Seoul+Bike+Sharing+Demand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825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FCEC-53CC-4483-B511-B98916F3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20" y="876116"/>
            <a:ext cx="3413725" cy="1722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B04278B-F27E-4CC1-9A03-AF33BDBD5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ea typeface="Microsoft JhengHei" panose="020B0604030504040204" pitchFamily="34" charset="-120"/>
              </a:rPr>
              <a:t>Requirement for more rental bicycles for mobility comfort</a:t>
            </a:r>
            <a:endParaRPr lang="zh-CN" altLang="en-US" sz="1800"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ea typeface="Microsoft JhengHei" panose="020B0604030504040204" pitchFamily="34" charset="-120"/>
              </a:rPr>
              <a:t>Need for stable supply of rental bicycles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Content Placeholder 6" descr="Bike Rental Software - Omnify 🛵">
            <a:extLst>
              <a:ext uri="{FF2B5EF4-FFF2-40B4-BE49-F238E27FC236}">
                <a16:creationId xmlns:a16="http://schemas.microsoft.com/office/drawing/2014/main" id="{62D04022-832D-4C51-A973-AA958E2F5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r="4459" b="-1"/>
          <a:stretch/>
        </p:blipFill>
        <p:spPr bwMode="auto">
          <a:xfrm>
            <a:off x="5137079" y="1633312"/>
            <a:ext cx="6208478" cy="48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45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An organic corner shape">
            <a:extLst>
              <a:ext uri="{FF2B5EF4-FFF2-40B4-BE49-F238E27FC236}">
                <a16:creationId xmlns:a16="http://schemas.microsoft.com/office/drawing/2014/main" id="{841537BA-A723-4303-A82F-E3452273B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9DC8C1B-3E64-49AB-BFDD-D510BBBA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462748"/>
            <a:ext cx="11029616" cy="1189554"/>
          </a:xfrm>
          <a:noFill/>
        </p:spPr>
        <p:txBody>
          <a:bodyPr/>
          <a:lstStyle/>
          <a:p>
            <a:pPr algn="ctr"/>
            <a:r>
              <a:rPr lang="en-CA">
                <a:solidFill>
                  <a:schemeClr val="bg1"/>
                </a:solidFill>
              </a:rPr>
              <a:t>Thank You for listening </a:t>
            </a:r>
            <a:r>
              <a:rPr lang="en-CA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CA">
              <a:solidFill>
                <a:schemeClr val="bg1"/>
              </a:solidFill>
            </a:endParaRPr>
          </a:p>
        </p:txBody>
      </p:sp>
      <p:pic>
        <p:nvPicPr>
          <p:cNvPr id="5" name="Graphic 4" descr="Woman riding a bike">
            <a:extLst>
              <a:ext uri="{FF2B5EF4-FFF2-40B4-BE49-F238E27FC236}">
                <a16:creationId xmlns:a16="http://schemas.microsoft.com/office/drawing/2014/main" id="{79770B73-6BFF-4596-B2A3-59DEE737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600" y="2035909"/>
            <a:ext cx="3295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51B5-B0AA-4F60-8C99-74D1E29A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Purpose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8AD521-1253-4742-86BA-09BB4376A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409" y="4035907"/>
            <a:ext cx="3511233" cy="10306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>
                <a:solidFill>
                  <a:schemeClr val="tx1"/>
                </a:solidFill>
                <a:effectLst/>
                <a:ea typeface="Kigelia Light" panose="020B0502040204020203" pitchFamily="34" charset="0"/>
                <a:cs typeface="Kigelia Light" panose="020B0502040204020203" pitchFamily="34" charset="0"/>
              </a:rPr>
              <a:t>Find and create a model to predict the bike count required for a stable supply of rental bikes</a:t>
            </a:r>
            <a:r>
              <a:rPr lang="en-US" sz="1600" b="1" i="0">
                <a:solidFill>
                  <a:schemeClr val="tx1"/>
                </a:solidFill>
                <a:effectLst/>
                <a:ea typeface="Kigelia Light" panose="020B0502040204020203" pitchFamily="34" charset="0"/>
                <a:cs typeface="Kigelia Light" panose="020B0502040204020203" pitchFamily="34" charset="0"/>
              </a:rPr>
              <a:t>​</a:t>
            </a:r>
          </a:p>
          <a:p>
            <a:pPr marL="171450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>
                <a:solidFill>
                  <a:schemeClr val="tx1"/>
                </a:solidFill>
                <a:effectLst/>
                <a:ea typeface="Kigelia Light" panose="020B0502040204020203" pitchFamily="34" charset="0"/>
                <a:cs typeface="Kigelia Light" panose="020B0502040204020203" pitchFamily="34" charset="0"/>
              </a:rPr>
              <a:t>What factors affect the bike count rented at that hour, thus what factors can help predict bike count needed?</a:t>
            </a:r>
            <a:r>
              <a:rPr lang="en-US" sz="1600" b="1" i="0">
                <a:solidFill>
                  <a:schemeClr val="tx1"/>
                </a:solidFill>
                <a:effectLst/>
                <a:ea typeface="Kigelia Light" panose="020B0502040204020203" pitchFamily="34" charset="0"/>
                <a:cs typeface="Kigelia Light" panose="020B0502040204020203" pitchFamily="34" charset="0"/>
              </a:rPr>
              <a:t>​</a:t>
            </a:r>
          </a:p>
        </p:txBody>
      </p:sp>
      <p:pic>
        <p:nvPicPr>
          <p:cNvPr id="8" name="Picture 7" descr="Red bicycle tires">
            <a:extLst>
              <a:ext uri="{FF2B5EF4-FFF2-40B4-BE49-F238E27FC236}">
                <a16:creationId xmlns:a16="http://schemas.microsoft.com/office/drawing/2014/main" id="{652DCFB5-A948-267E-E7A5-BFADFF3CD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5" r="-1" b="-1"/>
          <a:stretch/>
        </p:blipFill>
        <p:spPr>
          <a:xfrm>
            <a:off x="4654295" y="0"/>
            <a:ext cx="7537705" cy="685799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E549760-EAB3-7419-62D7-49A8D00AE655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按一下以新增文字</a:t>
            </a:r>
          </a:p>
        </p:txBody>
      </p:sp>
    </p:spTree>
    <p:extLst>
      <p:ext uri="{BB962C8B-B14F-4D97-AF65-F5344CB8AC3E}">
        <p14:creationId xmlns:p14="http://schemas.microsoft.com/office/powerpoint/2010/main" val="3351303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descr="timelin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1344814" y="2652815"/>
            <a:ext cx="9252295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92D050"/>
              </a:gs>
              <a:gs pos="39000">
                <a:schemeClr val="accent1">
                  <a:lumMod val="75000"/>
                </a:schemeClr>
              </a:gs>
              <a:gs pos="18000">
                <a:srgbClr val="A2F0F8"/>
              </a:gs>
              <a:gs pos="100000">
                <a:srgbClr val="FFFF00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>
              <a:solidFill>
                <a:schemeClr val="accent2"/>
              </a:solidFill>
            </a:endParaRPr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1272495" y="3782195"/>
            <a:ext cx="218092" cy="218092"/>
          </a:xfrm>
          <a:prstGeom prst="ellipse">
            <a:avLst/>
          </a:prstGeom>
          <a:solidFill>
            <a:schemeClr val="bg1"/>
          </a:solidFill>
          <a:ln w="76200">
            <a:solidFill>
              <a:srgbClr val="A2F0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10432904" y="3782195"/>
            <a:ext cx="218092" cy="21809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A472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11" y="3173805"/>
            <a:ext cx="1796396" cy="464212"/>
          </a:xfrm>
          <a:prstGeom prst="flowChartTerminator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Clean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6991" y="5151264"/>
            <a:ext cx="1901453" cy="885369"/>
          </a:xfrm>
          <a:prstGeom prst="flowChartTerminator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7464" y="3317984"/>
            <a:ext cx="1564465" cy="683134"/>
          </a:xfrm>
          <a:prstGeom prst="flowChartTerminator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42371" y="3317983"/>
            <a:ext cx="1457180" cy="682304"/>
          </a:xfrm>
          <a:prstGeom prst="flowChartTerminator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Model Diagnosis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69421E82-36FE-4070-BD24-1E61D044D183}"/>
              </a:ext>
            </a:extLst>
          </p:cNvPr>
          <p:cNvSpPr txBox="1">
            <a:spLocks/>
          </p:cNvSpPr>
          <p:nvPr/>
        </p:nvSpPr>
        <p:spPr>
          <a:xfrm>
            <a:off x="8207399" y="2202908"/>
            <a:ext cx="2513040" cy="390614"/>
          </a:xfrm>
          <a:prstGeom prst="flowChartTerminator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Multicollinearity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644BE0A9-6616-48D1-9193-FFDB1981C34D}"/>
              </a:ext>
            </a:extLst>
          </p:cNvPr>
          <p:cNvSpPr txBox="1">
            <a:spLocks/>
          </p:cNvSpPr>
          <p:nvPr/>
        </p:nvSpPr>
        <p:spPr>
          <a:xfrm>
            <a:off x="9619240" y="4138139"/>
            <a:ext cx="1955737" cy="474958"/>
          </a:xfrm>
          <a:prstGeom prst="flowChartTerminator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FD78D36-446C-4F46-B4A7-8CA39EB3142D}"/>
              </a:ext>
            </a:extLst>
          </p:cNvPr>
          <p:cNvSpPr txBox="1">
            <a:spLocks/>
          </p:cNvSpPr>
          <p:nvPr/>
        </p:nvSpPr>
        <p:spPr>
          <a:xfrm>
            <a:off x="7478808" y="3317983"/>
            <a:ext cx="1562449" cy="643920"/>
          </a:xfrm>
          <a:prstGeom prst="flowChartTerminator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Influential Points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2DDF12B8-46D9-4C14-8BEE-B8F376DC9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547" y="2394155"/>
            <a:ext cx="10557855" cy="472440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sz="6000">
                <a:solidFill>
                  <a:srgbClr val="FFFFFF">
                    <a:alpha val="90000"/>
                  </a:srgbClr>
                </a:solidFill>
                <a:ea typeface="华文中宋"/>
              </a:rPr>
              <a:t>Exploratory Data Analysis</a:t>
            </a:r>
            <a:endParaRPr lang="zh-CN" altLang="en-US" sz="6000">
              <a:solidFill>
                <a:srgbClr val="FFFFFF">
                  <a:alpha val="90000"/>
                </a:srgbClr>
              </a:solidFill>
              <a:ea typeface="华文中宋"/>
            </a:endParaRPr>
          </a:p>
        </p:txBody>
      </p:sp>
    </p:spTree>
    <p:extLst>
      <p:ext uri="{BB962C8B-B14F-4D97-AF65-F5344CB8AC3E}">
        <p14:creationId xmlns:p14="http://schemas.microsoft.com/office/powerpoint/2010/main" val="220979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0B07686-39FD-4C26-80D7-DA0C73116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ABC46C5-89D6-4682-99B0-2C6F7A64FB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6DBF536-B975-4D0B-AEC4-4CA01D7791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C11330A-CACB-4F29-ACAE-804DABD29BD0}"/>
              </a:ext>
            </a:extLst>
          </p:cNvPr>
          <p:cNvSpPr txBox="1">
            <a:spLocks/>
          </p:cNvSpPr>
          <p:nvPr/>
        </p:nvSpPr>
        <p:spPr>
          <a:xfrm>
            <a:off x="1358473" y="492243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600">
                <a:solidFill>
                  <a:schemeClr val="bg1">
                    <a:lumMod val="95000"/>
                  </a:schemeClr>
                </a:solidFill>
              </a:rPr>
              <a:t>HOLIDAY</a:t>
            </a:r>
            <a:endParaRPr lang="en-US" altLang="zh-CN" sz="360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942248CF-4536-4466-B00F-E034C46675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321860"/>
              </p:ext>
            </p:extLst>
          </p:nvPr>
        </p:nvGraphicFramePr>
        <p:xfrm>
          <a:off x="462719" y="1837508"/>
          <a:ext cx="3816424" cy="3672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220280E0-F938-47BE-A662-6CF213329346}"/>
              </a:ext>
            </a:extLst>
          </p:cNvPr>
          <p:cNvSpPr txBox="1"/>
          <p:nvPr/>
        </p:nvSpPr>
        <p:spPr>
          <a:xfrm>
            <a:off x="2894013" y="1412776"/>
            <a:ext cx="1847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CN" altLang="en-US" sz="24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946B6C0-140B-4BEB-94B1-3212604C5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6791" y="1625142"/>
            <a:ext cx="6214104" cy="40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2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BD2591B-BDA8-4289-B7A7-DFECA0F1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6" y="1530356"/>
            <a:ext cx="5476375" cy="3997753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1EC0C428-0E3E-438E-B2F5-A808229CD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31519" y="2482856"/>
            <a:ext cx="2780071" cy="66675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z="3100">
                <a:ea typeface="华文中宋"/>
              </a:rPr>
              <a:t> Time Of Year</a:t>
            </a:r>
            <a:br>
              <a:rPr lang="en-US" altLang="zh-CN" sz="3100">
                <a:ea typeface="华文中宋"/>
              </a:rPr>
            </a:br>
            <a:r>
              <a:rPr lang="en-US" altLang="zh-CN" sz="3100">
                <a:ea typeface="华文中宋"/>
              </a:rPr>
              <a:t>     （date)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C92C607-F640-45DD-969C-CA59F3FD7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endParaRPr lang="en-US" altLang="zh-CN" cap="none">
              <a:solidFill>
                <a:srgbClr val="FFFFFF"/>
              </a:solidFill>
              <a:ea typeface="华文中宋"/>
            </a:endParaRPr>
          </a:p>
          <a:p>
            <a:pPr marL="305435" indent="-305435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703085-F386-470C-9BF7-2283C2769390}"/>
              </a:ext>
            </a:extLst>
          </p:cNvPr>
          <p:cNvSpPr txBox="1"/>
          <p:nvPr/>
        </p:nvSpPr>
        <p:spPr>
          <a:xfrm>
            <a:off x="8756026" y="3871451"/>
            <a:ext cx="232780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cap="none">
                <a:solidFill>
                  <a:srgbClr val="FFFFFF"/>
                </a:solidFill>
                <a:ea typeface="华文中宋"/>
              </a:rPr>
              <a:t>Does the time of year affect the bicycle needed?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56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67C95EF-89AE-4F3C-A730-F2C6B0C79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123" y="3200059"/>
            <a:ext cx="6798608" cy="1271875"/>
          </a:xfrm>
        </p:spPr>
        <p:txBody>
          <a:bodyPr>
            <a:normAutofit/>
          </a:bodyPr>
          <a:lstStyle/>
          <a:p>
            <a:r>
              <a:rPr lang="en-US" altLang="zh-CN" i="0" noProof="0">
                <a:solidFill>
                  <a:srgbClr val="FFFFFF"/>
                </a:solidFill>
                <a:ea typeface="Microsoft YaHei UI" panose="020B0503020204020204" pitchFamily="34" charset="-122"/>
              </a:rPr>
              <a:t>Model Selection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图形 9" descr="条形图 纯色填充">
            <a:extLst>
              <a:ext uri="{FF2B5EF4-FFF2-40B4-BE49-F238E27FC236}">
                <a16:creationId xmlns:a16="http://schemas.microsoft.com/office/drawing/2014/main" id="{7D8868DC-157D-4E01-B95C-069E9EBC3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2435" y="3200059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0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73A130-15CC-4663-BEFC-450BECF7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>
                <a:solidFill>
                  <a:schemeClr val="bg1">
                    <a:lumMod val="95000"/>
                  </a:schemeClr>
                </a:solidFill>
              </a:rPr>
              <a:t>Model 1 &amp; 2</a:t>
            </a:r>
            <a:endParaRPr lang="zh-CN" altLang="en-US" sz="3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03FE9B-B874-463B-8CB1-F6EA11C01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025" y="2666644"/>
            <a:ext cx="5194769" cy="557784"/>
          </a:xfrm>
        </p:spPr>
        <p:txBody>
          <a:bodyPr/>
          <a:lstStyle/>
          <a:p>
            <a:r>
              <a:rPr lang="en-US" altLang="zh-CN" sz="2800" b="1">
                <a:solidFill>
                  <a:schemeClr val="bg1">
                    <a:lumMod val="95000"/>
                  </a:schemeClr>
                </a:solidFill>
              </a:rPr>
              <a:t>Model 1:</a:t>
            </a:r>
          </a:p>
          <a:p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</a:rPr>
              <a:t>holiday, 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</a:rPr>
              <a:t>seasons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</a:rPr>
              <a:t>, temperature, rainfall, hour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6C8F8E2-1364-4B2A-9B4F-FB266B710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6440" y="2684917"/>
            <a:ext cx="5194770" cy="553373"/>
          </a:xfrm>
        </p:spPr>
        <p:txBody>
          <a:bodyPr/>
          <a:lstStyle/>
          <a:p>
            <a:r>
              <a:rPr lang="en-US" altLang="zh-CN" sz="2800" b="1">
                <a:solidFill>
                  <a:schemeClr val="bg1">
                    <a:lumMod val="95000"/>
                  </a:schemeClr>
                </a:solidFill>
              </a:rPr>
              <a:t>Model 2:</a:t>
            </a:r>
          </a:p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All given variable instead of date.</a:t>
            </a:r>
          </a:p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圖片 19" descr="一張含有 文字, 橙色 的圖片&#10;&#10;自動產生的描述">
            <a:extLst>
              <a:ext uri="{FF2B5EF4-FFF2-40B4-BE49-F238E27FC236}">
                <a16:creationId xmlns:a16="http://schemas.microsoft.com/office/drawing/2014/main" id="{87B668D0-0E79-D742-BB2E-5D3215BC00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194" y="4087795"/>
            <a:ext cx="5194766" cy="611512"/>
          </a:xfrm>
        </p:spPr>
      </p:pic>
      <p:pic>
        <p:nvPicPr>
          <p:cNvPr id="22" name="圖片 22" descr="一張含有 文字 的圖片&#10;&#10;自動產生的描述">
            <a:extLst>
              <a:ext uri="{FF2B5EF4-FFF2-40B4-BE49-F238E27FC236}">
                <a16:creationId xmlns:a16="http://schemas.microsoft.com/office/drawing/2014/main" id="{2D093310-3036-1107-927E-1D9D00B688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6037" y="4189714"/>
            <a:ext cx="5194771" cy="407675"/>
          </a:xfrm>
        </p:spPr>
      </p:pic>
    </p:spTree>
    <p:extLst>
      <p:ext uri="{BB962C8B-B14F-4D97-AF65-F5344CB8AC3E}">
        <p14:creationId xmlns:p14="http://schemas.microsoft.com/office/powerpoint/2010/main" val="1165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F95FD5-1F25-4FA5-84C8-2AB1AFB896F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455B2D-BAB7-438A-85DA-0266A24CB79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</Words>
  <Application>Microsoft Office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Microsoft YaHei UI</vt:lpstr>
      <vt:lpstr>Arial</vt:lpstr>
      <vt:lpstr>Franklin Gothic Book</vt:lpstr>
      <vt:lpstr>Franklin Gothic Demi</vt:lpstr>
      <vt:lpstr>Wingdings 2</vt:lpstr>
      <vt:lpstr>DividendVTI</vt:lpstr>
      <vt:lpstr>Seoul bike Rental </vt:lpstr>
      <vt:lpstr>Background</vt:lpstr>
      <vt:lpstr>Purpose</vt:lpstr>
      <vt:lpstr>Procedure</vt:lpstr>
      <vt:lpstr>Exploratory Data Analysis</vt:lpstr>
      <vt:lpstr>PowerPoint Presentation</vt:lpstr>
      <vt:lpstr> Time Of Year      （date)</vt:lpstr>
      <vt:lpstr>Model Selection</vt:lpstr>
      <vt:lpstr>Model 1 &amp; 2</vt:lpstr>
      <vt:lpstr>Model 3</vt:lpstr>
      <vt:lpstr>PowerPoint Presentation</vt:lpstr>
      <vt:lpstr>     Model 5                            model 6      backward elimination                                                        forward  selection</vt:lpstr>
      <vt:lpstr>Predictability &amp; simplicity</vt:lpstr>
      <vt:lpstr>Model Diagnosis</vt:lpstr>
      <vt:lpstr>Model Validation</vt:lpstr>
      <vt:lpstr>Influential Observations </vt:lpstr>
      <vt:lpstr>Correlations</vt:lpstr>
      <vt:lpstr>Conclusion</vt:lpstr>
      <vt:lpstr>References</vt:lpstr>
      <vt:lpstr>Thank You for listening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Seoul bike Rental</dc:title>
  <dc:creator>Yue Han</dc:creator>
  <cp:lastModifiedBy>Yue Han</cp:lastModifiedBy>
  <cp:revision>19</cp:revision>
  <dcterms:created xsi:type="dcterms:W3CDTF">2022-04-07T01:46:19Z</dcterms:created>
  <dcterms:modified xsi:type="dcterms:W3CDTF">2022-04-10T19:54:45Z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